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 Rights</c:v>
                </c:pt>
              </c:strCache>
            </c:strRef>
          </c:tx>
          <c:spPr>
            <a:solidFill>
              <a:srgbClr val="D4AF37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22</c:v>
                </c:pt>
                <c:pt idx="2">
                  <c:v>25</c:v>
                </c:pt>
                <c:pt idx="3">
                  <c:v>28</c:v>
                </c:pt>
                <c:pt idx="4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9-4712-A16D-D4C32DA790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League Sponsors</c:v>
                </c:pt>
              </c:strCache>
            </c:strRef>
          </c:tx>
          <c:spPr>
            <a:solidFill>
              <a:srgbClr val="4472C4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18</c:v>
                </c:pt>
                <c:pt idx="1">
                  <c:v>24</c:v>
                </c:pt>
                <c:pt idx="2">
                  <c:v>32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79-4712-A16D-D4C32DA790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Gate Revenue</c:v>
                </c:pt>
              </c:strCache>
            </c:strRef>
          </c:tx>
          <c:spPr>
            <a:solidFill>
              <a:srgbClr val="1D9E75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42</c:v>
                </c:pt>
                <c:pt idx="1">
                  <c:v>52</c:v>
                </c:pt>
                <c:pt idx="2">
                  <c:v>62</c:v>
                </c:pt>
                <c:pt idx="3">
                  <c:v>70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79-4712-A16D-D4C32DA7906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Local Sponsors</c:v>
                </c:pt>
              </c:strCache>
            </c:strRef>
          </c:tx>
          <c:spPr>
            <a:solidFill>
              <a:srgbClr val="4A5490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28</c:v>
                </c:pt>
                <c:pt idx="1">
                  <c:v>35</c:v>
                </c:pt>
                <c:pt idx="2">
                  <c:v>42</c:v>
                </c:pt>
                <c:pt idx="3">
                  <c:v>50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79-4712-A16D-D4C32DA7906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Merch/Digital</c:v>
                </c:pt>
              </c:strCache>
            </c:strRef>
          </c:tx>
          <c:spPr>
            <a:solidFill>
              <a:srgbClr val="C0504D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10</c:v>
                </c:pt>
                <c:pt idx="1">
                  <c:v>18</c:v>
                </c:pt>
                <c:pt idx="2">
                  <c:v>27</c:v>
                </c:pt>
                <c:pt idx="3">
                  <c:v>36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79-4712-A16D-D4C32DA79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en-US" b="0" i="0" u="none" strike="noStrike">
                    <a:solidFill>
                      <a:srgbClr val="000000"/>
                    </a:solidFill>
                    <a:latin typeface="Arial"/>
                  </a:rPr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A427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0D8F0"/>
              </a:solidFill>
              <a:prstDash val="solid"/>
              <a:round/>
            </a:ln>
          </c:spPr>
        </c:majorGridlines>
        <c:numFmt formatCode="\$#,##0&quot;M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A427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3A427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EF2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1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9728" y="0"/>
            <a:ext cx="9034272" cy="51435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0" y="457200"/>
            <a:ext cx="3840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3A427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MBL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457200" y="82296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4389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Concept, Viability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Projections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283464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analysis of the league structure, markets,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ownership, sponsorship, talent, and 5-year financial outlook.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466344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DRAFT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YEAR 1 ROSTERS — FRANCHISE CORNERSTONES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team built around 2–3 anchor signings with complementary role players. Full 14-man rosters available.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43000"/>
            <a:ext cx="859536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114300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114300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#1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943600" y="11430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#2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74320" y="1417320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1435608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Baltimore Crabs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474720" y="143560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Vlatko Čančar (EU)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943600" y="143560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Markieff Morris (NBA)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74320" y="1650492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1668780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Cincinnati Steam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474720" y="166878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Sviatoslav Mykhailiuk (EU)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943600" y="16687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Aleksej Pokusevski (EU)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74320" y="1883664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1901952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Jacksonville Aviators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474720" y="190195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Scottie Wilbekin (EU)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43600" y="190195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Stanley Johnson (NBA)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74320" y="2116836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65760" y="2135124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Nashville Cavalry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474720" y="213512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Marko Guduric (EU)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943600" y="21351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Darvin Ham — HC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74320" y="2350008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65760" y="2368296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Raleigh Ironworks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474720" y="2368296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Belinelli (EU)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943600" y="2368296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Jaylen Nowell (NBA)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74320" y="2583180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65760" y="2601468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Pittsburgh Forge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474720" y="260146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Nicolò Melli (EU)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943600" y="26014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Cameron Payne (NBA)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74320" y="2816352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365760" y="2834640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Tampa Bay Surf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474720" y="28346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Danilo Gallinari (EU)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5943600" y="283464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Luke Kennard (NBA)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274320" y="3049524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65760" y="3067812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Austin Longhorns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3474720" y="30678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 Kleber (EU)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5943600" y="30678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Josh Richardson (NBA)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274320" y="3282696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365760" y="3300984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Kansas City Wind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3474720" y="33009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Neemias Queta (EU)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943600" y="330098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Elfrid Payton (NBA)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274320" y="3515868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365760" y="3534156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Vegas Aces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3474720" y="3534156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Nando De Colo (EU)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5943600" y="3534156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 Williams (NBA)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274320" y="3749040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365760" y="3767328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Diego Clippers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3474720" y="376732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Kevin Pangos (EU)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5943600" y="37673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Kyle Anderson (NBA)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274320" y="3982212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365760" y="4000500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Jose Redwoods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3474720" y="400050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Clarkson (NBA)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5943600" y="400050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Nemanja Bjelica (EU)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274320" y="4215384"/>
            <a:ext cx="8595360" cy="21945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365760" y="4233672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Seattle Pilots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3474720" y="423367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Spencer Dinwiddie (NBA)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5943600" y="42336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Kira Lewis Jr. (NBA)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74320" y="4448556"/>
            <a:ext cx="8595360" cy="21945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365760" y="4466844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 Louis Blues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3474720" y="446684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Kemba Walker (NBA)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5943600" y="446684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Dzanan Musa (EU)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THE LEAGUE WOULD BE PERCEIVED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91440" cy="640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80467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Fans in MBL Cities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060704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Enthusiastically — especially in basketball-starved markets. Nashville (Predators/Titans), Raleigh (Hurricanes), and Seattle (NBA exile) all show the pattern: the right team, in the right market, generates genuine fervor.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4320" y="1581912"/>
            <a:ext cx="91440" cy="640080"/>
          </a:xfrm>
          <a:prstGeom prst="rect">
            <a:avLst/>
          </a:prstGeom>
          <a:solidFill>
            <a:srgbClr val="4A5490"/>
          </a:solidFill>
          <a:ln w="12700">
            <a:solidFill>
              <a:srgbClr val="4A5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158191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NBA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1837944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Dismissively at first, then carefully. The NBA has survived every challenger. The MBL's smart positioning: not a rival, but a complementary league for cities the NBA left behind.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74320" y="2359152"/>
            <a:ext cx="91440" cy="640080"/>
          </a:xfrm>
          <a:prstGeom prst="rect">
            <a:avLst/>
          </a:prstGeom>
          <a:solidFill>
            <a:srgbClr val="1D6A4A"/>
          </a:solidFill>
          <a:ln w="12700">
            <a:solidFill>
              <a:srgbClr val="1D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" y="235915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Players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" y="2615184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legitimate career option. G-League players see it as professional validation. NBA veterans see career extension at real money. Europeans see a North American platform with starting roles.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" y="3136392"/>
            <a:ext cx="91440" cy="640080"/>
          </a:xfrm>
          <a:prstGeom prst="rect">
            <a:avLst/>
          </a:prstGeom>
          <a:solidFill>
            <a:srgbClr val="8B2020"/>
          </a:solidFill>
          <a:ln w="12700">
            <a:solidFill>
              <a:srgbClr val="8B2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" y="313639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Sponsors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3392424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Cautiously interested. FOX and CBS broadcast legitimacy opens doors. The NBA-competitor angle creates obvious pitch meetings. Local deals are very winnable from Year 1.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3913632"/>
            <a:ext cx="91440" cy="640080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391363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Sports Business Analysts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02920" y="4169664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Cautiously optimistic. Bones are good. The biggest variable is execution and ownership patience. MLS took a decade; the USFL had to restart entirely. The MBL model avoids both failure modes.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0972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160020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 Rosters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365760" y="278892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14 teams — 14-man rosters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3794760"/>
            <a:ext cx="164592" cy="164592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94360" y="377647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194560" y="3794760"/>
            <a:ext cx="164592" cy="164592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423160" y="377647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023360" y="3794760"/>
            <a:ext cx="164592" cy="164592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251960" y="377647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852160" y="3794760"/>
            <a:ext cx="164592" cy="164592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80760" y="377647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BALTIMORE CRABS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Navy &amp; Gold  |  HC: David Vanterpool  |  GM: Raja Bell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Vlatko Cancar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Markieff Morris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Quinn Cook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Jawun Evans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Nwora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Bismack Biyombo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Justin Jackson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Yoeli Childs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Ariel Hukporti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Tyrese Martin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Tremont Waters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Livers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Marcus Bingham Jr.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$60.5M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07454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CINCINNATI STEAM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Crimson &amp; Charcoal  |  HC: Nate Tibbetts  |  GM: Wes Wilcox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Sviatoslav Mykhailiuk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Trey Burke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Aleksej Pokusevski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Khem Birch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Jared Butler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Killian Tillie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Sandro Mamukelashvili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Norvel Pelle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Mychal Mulder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Nate Hinton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Paris Lee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Jamorko Pickett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Clemons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$58.0M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1988820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JACKSONVILLE AVIATORS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Teal &amp; Silver  |  HC: Micah Nori  |  GM: Jeff Weltman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Scottie Wilbekin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Stanley Johnson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Edmond Sumner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Darius Miller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Ivan Rabb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Ondrej Balvin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Adam Mokoka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Caleb Swanigan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Reggie Perry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Elijah Stewart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Devin Robinson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Ford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Chuck Person Jr.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$56.5M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193738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NASHVILLE CAVALRY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Blue &amp; Gold  |  HC: Darvin Ham  |  GM: TBD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Marko Guduric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Bismack Biyombo*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Damion Lee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Achille Polonara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Langston Galloway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 Stauskas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Admiral Schofield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Yogi Ferrell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Trevelin Queen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Louis King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Cassius Stanley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Donta Hall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Keith Benson Jr.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$61.5M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10883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RALEIGH IRONWORKS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Slate &amp; Copper  |  HC: Nate Mitchell  |  GM: Mike Dunleavy Sr.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Marco Belinelli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Jaylen Nowell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Bell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Konchar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Bruno Fernando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Damyean Dotson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Arnoldas Kulboka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Mamadi Diakite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Briscoe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Devontae Cacok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Derrick Walton Jr.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Xavier Sneed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Mychal Thompson Jr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$55.5M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190309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PITTSBURGH FORGE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&amp; Gold  |  HC: Jim Boylen  |  GM: Larry Harris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James Johnson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Nicolo Melli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Cameron Payne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Nerlens Noel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Luke Kornet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Craig Randall II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Ignas Brazdeikis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 Frazier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Shamorie Ponds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Jaylen Adams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Moses Wright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A.J. Lawson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Jeremiah Martin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$60.0M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057400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TAMPA BAY SURF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Royal Blue &amp; Orange  |  HC: Will Hardy  |  GM: Curt Onalfo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Danilo Gallinari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Luke Kennard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 Horton-Tucker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Carter-Williams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Giorgos Printezis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Jahlil Okafor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Alen Smailagic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Garrison Mathews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Devin Cannady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RaiQuan Gray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Tyler Cook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Kareem Maddox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Nate Archibald II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$63.5M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17741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LEAGUE STRUCTURE &amp; FORMAT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365760" y="868680"/>
            <a:ext cx="2011680" cy="2560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86868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 FORMAT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207008"/>
            <a:ext cx="3931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50-game regular season: January 1 – May 31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Playoffs in June — top 2 teams per Conference in Finals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Conference Finals followed by MBL Championship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14-man rosters per team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2697480"/>
            <a:ext cx="2011680" cy="2560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269748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STRUCTURE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65760" y="3035808"/>
            <a:ext cx="3931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$80M salary cap per team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$20M annual operations budget (basketball + business)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ownership commitment required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All-inclusive ticket: $60 (food, drink, parking)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754880" y="822960"/>
            <a:ext cx="1920240" cy="91440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0" y="932688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754880" y="135331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858000" y="822960"/>
            <a:ext cx="2011680" cy="91440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858000" y="932688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858000" y="135331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Season Games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54880" y="1920240"/>
            <a:ext cx="1920240" cy="91440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754880" y="2029968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$80M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4754880" y="245059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Salary Cap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858000" y="1920240"/>
            <a:ext cx="2011680" cy="91440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858000" y="2029968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$60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858000" y="245059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 Ticket Price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54880" y="3017520"/>
            <a:ext cx="1920240" cy="91440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54880" y="3127248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4754880" y="3547872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Roster Spots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858000" y="3017520"/>
            <a:ext cx="2011680" cy="91440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858000" y="3127248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yrs</a:t>
            </a:r>
            <a:endParaRPr lang="en-US" sz="2800" dirty="0"/>
          </a:p>
        </p:txBody>
      </p:sp>
      <p:sp>
        <p:nvSpPr>
          <p:cNvPr id="29" name="Text 27"/>
          <p:cNvSpPr/>
          <p:nvPr/>
        </p:nvSpPr>
        <p:spPr>
          <a:xfrm>
            <a:off x="6858000" y="354787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Commitment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54880" y="4114800"/>
            <a:ext cx="2011680" cy="2560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754880" y="411480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TELEVISION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754880" y="44348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 deals finalized with FOX and CBS — providing immediate mainstream legitimacy and national reach.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AUSTIN LONGHORNS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Burnt Orange &amp; White  |  HC: Ime Udoka  |  GM: Ryan McDonough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Maxi Kleber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Josh Richardson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Gary Trent Sr.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Goga Bitadze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Rokas Jokubaitis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Udoka Azubuike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Djordje Simeunovic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Malcolm Hill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Darius Days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Jalen Lecque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Brodric Thomas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 2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 3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$59.0M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023110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KANSAS CITY WIND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Royal Blue &amp; Wheat  |  HC: Rex Kalamian  |  GM: Danny Ainge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Neemias Queta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Elfrid Payton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Kris Dunn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Darius Bazley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 Maledon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Oscar Claver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Jaylen Hoard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Tony Bradley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Sindarius Thornwell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Olivier Sarr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Frank Mason III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Lester Quinones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Reggie Becton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$60.5M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07454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LAS VEGAS ACES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&amp; Silver  |  HC: Terry Stotts  |  GM: Gersson Rosas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Nando De Colo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Lou Williams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Derrick Favors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 Young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Josh Okogie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Dewayne Dedmon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Marcelinho Huertas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Isaac Humphries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Juwan Morgan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Yves Pons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Miye Oni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Marcus Keene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Drake Osbourne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$63.5M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17741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 DIEGO CLIPPERS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Pacific Blue &amp; Coral  |  HC: Brian Shaw  |  GM: Elgin Baylor Jr.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Kevin Pangos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Kyle Anderson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JaMychal Green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Wenyen Gabriel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Brian Bowen II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Marko Simic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Ike Anigbogu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Daishen Nix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Cassius Winston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 Young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 Reynolds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Zeus Collins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Devin Robinson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$57.0M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1954530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 JOSE REDWOODS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Forest Green &amp; Gold  |  HC: Jamahl Mosley  |  GM: Travis Schlenk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Jordan Clarkson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Nemanja Bjelica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Dante Exum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Dwayne Bacon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 Ryan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Tristan Vukcevic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Nikola Kalinic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Rade Zagorac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KZ Okpala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Jerome Robinson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Aric Holman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DJ Hogg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James Blackmon Jr.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$63.5M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17741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SEATTLE PILOTS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Green &amp; Gray  |  HC: Nate McMillan  |  GM: Scott Perry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Spencer Dinwiddie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Kira Lewis Jr.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Jalen Smith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Vincent Poirier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45" name="Text 43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Gorgui Dieng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McLaughlin</a:t>
            </a:r>
            <a:endParaRPr lang="en-US" sz="950" dirty="0"/>
          </a:p>
        </p:txBody>
      </p:sp>
      <p:sp>
        <p:nvSpPr>
          <p:cNvPr id="58" name="Text 56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9" name="Text 57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Xavier Tillman</a:t>
            </a:r>
            <a:endParaRPr lang="en-US" sz="950" dirty="0"/>
          </a:p>
        </p:txBody>
      </p:sp>
      <p:sp>
        <p:nvSpPr>
          <p:cNvPr id="65" name="Text 63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6" name="Text 64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6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8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1" name="Text 69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Aleksander Balcerowski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73" name="Text 71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3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75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8" name="Text 76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Braxton Key</a:t>
            </a:r>
            <a:endParaRPr lang="en-US" sz="950" dirty="0"/>
          </a:p>
        </p:txBody>
      </p:sp>
      <p:sp>
        <p:nvSpPr>
          <p:cNvPr id="79" name="Text 77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0" name="Text 78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2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5" name="Text 83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Silva</a:t>
            </a:r>
            <a:endParaRPr lang="en-US" sz="950" dirty="0"/>
          </a:p>
        </p:txBody>
      </p:sp>
      <p:sp>
        <p:nvSpPr>
          <p:cNvPr id="86" name="Text 84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87" name="Text 85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 87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Text 89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2" name="Text 90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Charlie Brown Jr.</a:t>
            </a:r>
            <a:endParaRPr lang="en-US" sz="950" dirty="0"/>
          </a:p>
        </p:txBody>
      </p:sp>
      <p:sp>
        <p:nvSpPr>
          <p:cNvPr id="93" name="Text 91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4" name="Text 92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Text 94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96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99" name="Text 97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00" name="Text 98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1" name="Text 99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Text 101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Text 103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6" name="Text 104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 2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8" name="Text 106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Text 108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Text 110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3" name="Text 111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 3</a:t>
            </a:r>
            <a:endParaRPr lang="en-US" sz="950" dirty="0"/>
          </a:p>
        </p:txBody>
      </p:sp>
      <p:sp>
        <p:nvSpPr>
          <p:cNvPr id="114" name="Text 112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5" name="Text 113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Text 115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Text 117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0" name="Text 118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$60.5M / $80M</a:t>
            </a:r>
            <a:endParaRPr lang="en-US" sz="800" dirty="0"/>
          </a:p>
        </p:txBody>
      </p:sp>
      <p:sp>
        <p:nvSpPr>
          <p:cNvPr id="121" name="Shape 119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07454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040880" y="128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CONFERENCE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64008"/>
            <a:ext cx="6675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ST. LOUIS BLUES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" y="457200"/>
            <a:ext cx="8595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Navy &amp; Gold  |  HC: Adrian Griffin  |  GM: Rich Cho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1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75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788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246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69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773168" y="822960"/>
            <a:ext cx="4462272" cy="219456"/>
          </a:xfrm>
          <a:prstGeom prst="rect">
            <a:avLst/>
          </a:prstGeom>
          <a:solidFill>
            <a:srgbClr val="3A4270"/>
          </a:solidFill>
          <a:ln w="12700">
            <a:solidFill>
              <a:srgbClr val="3A427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822960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047488" y="822960"/>
            <a:ext cx="2267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60920" y="8229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822960"/>
            <a:ext cx="777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641080" y="8229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$M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01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01168" y="1060704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65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5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Kemba Walker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5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788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20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069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$9.5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01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01168" y="1577340"/>
            <a:ext cx="45720" cy="484632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65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75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Dzanan Musa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2788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173278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069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01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65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75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Reggie Jackson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75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2788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520440" y="2249424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069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$6.5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01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5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75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Strus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75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788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3520440" y="2766060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069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$5.5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1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265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75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Danuel House Jr.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2788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520440" y="3282696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4069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01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265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75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Thon Maker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475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2788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520440" y="379933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069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201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65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475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Lorenzo Brown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75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2788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520440" y="4315968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4069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773168" y="1060704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4837176" y="107899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5047488" y="10789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Aaron Wiggins</a:t>
            </a:r>
            <a:endParaRPr lang="en-US" sz="950" dirty="0"/>
          </a:p>
        </p:txBody>
      </p:sp>
      <p:sp>
        <p:nvSpPr>
          <p:cNvPr id="73" name="Text 71"/>
          <p:cNvSpPr/>
          <p:nvPr/>
        </p:nvSpPr>
        <p:spPr>
          <a:xfrm>
            <a:off x="5047488" y="13350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7360920" y="107899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092440" y="1216152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8641080" y="107899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773168" y="1577340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4837176" y="159562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5047488" y="15956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JaKarr Sampson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5047488" y="185166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Vet</a:t>
            </a:r>
            <a:endParaRPr lang="en-US" sz="750" dirty="0"/>
          </a:p>
        </p:txBody>
      </p:sp>
      <p:sp>
        <p:nvSpPr>
          <p:cNvPr id="81" name="Text 79"/>
          <p:cNvSpPr/>
          <p:nvPr/>
        </p:nvSpPr>
        <p:spPr>
          <a:xfrm>
            <a:off x="7360920" y="159562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092440" y="1732788"/>
            <a:ext cx="137160" cy="137160"/>
          </a:xfrm>
          <a:prstGeom prst="ellipse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8641080" y="159562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73168" y="2093976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4837176" y="2112264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47488" y="211226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Mikkel Theis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5047488" y="23682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750" dirty="0"/>
          </a:p>
        </p:txBody>
      </p:sp>
      <p:sp>
        <p:nvSpPr>
          <p:cNvPr id="88" name="Text 86"/>
          <p:cNvSpPr/>
          <p:nvPr/>
        </p:nvSpPr>
        <p:spPr>
          <a:xfrm>
            <a:off x="7360920" y="2112264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092440" y="2249424"/>
            <a:ext cx="137160" cy="137160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8641080" y="2112264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773168" y="2610612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837176" y="2628900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5047488" y="262890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Schakel</a:t>
            </a:r>
            <a:endParaRPr lang="en-US" sz="950" dirty="0"/>
          </a:p>
        </p:txBody>
      </p:sp>
      <p:sp>
        <p:nvSpPr>
          <p:cNvPr id="94" name="Text 92"/>
          <p:cNvSpPr/>
          <p:nvPr/>
        </p:nvSpPr>
        <p:spPr>
          <a:xfrm>
            <a:off x="5047488" y="28849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533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G-League</a:t>
            </a:r>
            <a:endParaRPr lang="en-US" sz="750" dirty="0"/>
          </a:p>
        </p:txBody>
      </p:sp>
      <p:sp>
        <p:nvSpPr>
          <p:cNvPr id="95" name="Text 93"/>
          <p:cNvSpPr/>
          <p:nvPr/>
        </p:nvSpPr>
        <p:spPr>
          <a:xfrm>
            <a:off x="7360920" y="2628900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092440" y="2766060"/>
            <a:ext cx="137160" cy="137160"/>
          </a:xfrm>
          <a:prstGeom prst="ellipse">
            <a:avLst/>
          </a:prstGeom>
          <a:solidFill>
            <a:srgbClr val="533AB7"/>
          </a:solidFill>
          <a:ln w="12700">
            <a:solidFill>
              <a:srgbClr val="533A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Text 95"/>
          <p:cNvSpPr/>
          <p:nvPr/>
        </p:nvSpPr>
        <p:spPr>
          <a:xfrm>
            <a:off x="8641080" y="2628900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73168" y="3127248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4837176" y="3145536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0" name="Text 98"/>
          <p:cNvSpPr/>
          <p:nvPr/>
        </p:nvSpPr>
        <p:spPr>
          <a:xfrm>
            <a:off x="5047488" y="314553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Dwayne Wade Jr.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5047488" y="340156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2" name="Text 100"/>
          <p:cNvSpPr/>
          <p:nvPr/>
        </p:nvSpPr>
        <p:spPr>
          <a:xfrm>
            <a:off x="7360920" y="3145536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092440" y="3282696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8641080" y="3145536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73168" y="3643884"/>
            <a:ext cx="4462272" cy="484632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Text 104"/>
          <p:cNvSpPr/>
          <p:nvPr/>
        </p:nvSpPr>
        <p:spPr>
          <a:xfrm>
            <a:off x="4837176" y="3662172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5047488" y="36621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</a:t>
            </a:r>
            <a:endParaRPr lang="en-US" sz="950" dirty="0"/>
          </a:p>
        </p:txBody>
      </p:sp>
      <p:sp>
        <p:nvSpPr>
          <p:cNvPr id="108" name="Text 106"/>
          <p:cNvSpPr/>
          <p:nvPr/>
        </p:nvSpPr>
        <p:spPr>
          <a:xfrm>
            <a:off x="5047488" y="391820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09" name="Text 107"/>
          <p:cNvSpPr/>
          <p:nvPr/>
        </p:nvSpPr>
        <p:spPr>
          <a:xfrm>
            <a:off x="7360920" y="3662172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799332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8641080" y="3662172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773168" y="4160520"/>
            <a:ext cx="4462272" cy="48463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4837176" y="4178808"/>
            <a:ext cx="2011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  <p:sp>
        <p:nvSpPr>
          <p:cNvPr id="114" name="Text 112"/>
          <p:cNvSpPr/>
          <p:nvPr/>
        </p:nvSpPr>
        <p:spPr>
          <a:xfrm>
            <a:off x="5047488" y="417880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Rookie 2</a:t>
            </a:r>
            <a:endParaRPr lang="en-US" sz="950" dirty="0"/>
          </a:p>
        </p:txBody>
      </p:sp>
      <p:sp>
        <p:nvSpPr>
          <p:cNvPr id="115" name="Text 113"/>
          <p:cNvSpPr/>
          <p:nvPr/>
        </p:nvSpPr>
        <p:spPr>
          <a:xfrm>
            <a:off x="5047488" y="4434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116" name="Text 114"/>
          <p:cNvSpPr/>
          <p:nvPr/>
        </p:nvSpPr>
        <p:spPr>
          <a:xfrm>
            <a:off x="7360920" y="4178808"/>
            <a:ext cx="41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8092440" y="4315968"/>
            <a:ext cx="137160" cy="137160"/>
          </a:xfrm>
          <a:prstGeom prst="ellipse">
            <a:avLst/>
          </a:prstGeom>
          <a:solidFill>
            <a:srgbClr val="993C1D"/>
          </a:solidFill>
          <a:ln w="12700">
            <a:solidFill>
              <a:srgbClr val="993C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116"/>
          <p:cNvSpPr/>
          <p:nvPr/>
        </p:nvSpPr>
        <p:spPr>
          <a:xfrm>
            <a:off x="8641080" y="4178808"/>
            <a:ext cx="502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274320" y="487375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5943600" y="4873752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Cap: $63.5M / $80M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108960" y="4956048"/>
            <a:ext cx="2743200" cy="73152"/>
          </a:xfrm>
          <a:prstGeom prst="rect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 121"/>
          <p:cNvSpPr/>
          <p:nvPr/>
        </p:nvSpPr>
        <p:spPr>
          <a:xfrm>
            <a:off x="3108960" y="4956048"/>
            <a:ext cx="2177415" cy="73152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303520" y="548640"/>
            <a:ext cx="3474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3A427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MBL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Summary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65760" y="1325880"/>
            <a:ext cx="457200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NBA-free markets with legitimate sports appetites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$80M salary cap creates real competition for G-League and European talent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All-inclusive $60 ticket removes the #1 barrier to new fan acquisition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FOX + CBS deals provide immediate mainstream credibility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NBA-competitor sponsorship strategy creates differentiated sales pitch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ownership commitment essential — and realistic given the profiles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Break-even in Year 4; meaningful surplus generation by Year 5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works. Execution is the only remaining variable.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DRAFT CONCEPT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CONFERENCE MARKETS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822960"/>
            <a:ext cx="3931920" cy="34747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82296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EAST CONFERENCE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261872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316736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Baltimore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74320" y="1737360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1792224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Cincinnati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74320" y="2212848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267712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Jacksonville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2688336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2743200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Nashville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74320" y="3163824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3218688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Raleigh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274320" y="3639312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57200" y="3694176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Pittsburgh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74320" y="4114800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4169664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Tampa Bay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846320" y="822960"/>
            <a:ext cx="3931920" cy="347472"/>
          </a:xfrm>
          <a:prstGeom prst="rect">
            <a:avLst/>
          </a:prstGeom>
          <a:solidFill>
            <a:srgbClr val="4A5490"/>
          </a:solidFill>
          <a:ln w="12700">
            <a:solidFill>
              <a:srgbClr val="4A54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46320" y="82296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WEST CONFERENCE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846320" y="1261872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9200" y="1316736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Austin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846320" y="1737360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9200" y="1792224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Kansas City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846320" y="2212848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9200" y="2267712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Vegas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4846320" y="2688336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9200" y="2743200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Diego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846320" y="3163824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029200" y="3218688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Jose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846320" y="3639312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029200" y="3694176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Seattle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4846320" y="4114800"/>
            <a:ext cx="3931920" cy="402336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029200" y="4169664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 Louis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74320" y="457200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14 markets are NBA-free cities — maximizing local fan ownership and eliminating direct incumbent competition.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PROSPECTIVE VIABILITY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2743200" cy="347472"/>
          </a:xfrm>
          <a:prstGeom prst="rect">
            <a:avLst/>
          </a:prstGeom>
          <a:solidFill>
            <a:srgbClr val="1D6A4A"/>
          </a:solidFill>
          <a:ln w="12700">
            <a:solidFill>
              <a:srgbClr val="1D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80467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STRENGTHS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152144"/>
            <a:ext cx="2743200" cy="3520440"/>
          </a:xfrm>
          <a:prstGeom prst="rect">
            <a:avLst/>
          </a:prstGeom>
          <a:solidFill>
            <a:srgbClr val="E8F5EE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760" y="1243584"/>
            <a:ext cx="256032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NBA competition in any market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January–May dodges NFL/college football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All-inclusive $60 ticket removes fan friction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NBA-experienced coaching &amp; front offices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 &amp; G-League talent pipeline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FOX + CBS broadcast legitimacy from Day 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804672"/>
            <a:ext cx="2743200" cy="347472"/>
          </a:xfrm>
          <a:prstGeom prst="rect">
            <a:avLst/>
          </a:prstGeom>
          <a:solidFill>
            <a:srgbClr val="8B2020"/>
          </a:solidFill>
          <a:ln w="12700">
            <a:solidFill>
              <a:srgbClr val="8B2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0" y="80467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RISKS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0" y="1152144"/>
            <a:ext cx="2743200" cy="3520440"/>
          </a:xfrm>
          <a:prstGeom prst="rect">
            <a:avLst/>
          </a:prstGeom>
          <a:solidFill>
            <a:srgbClr val="FDF0F0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91840" y="1243584"/>
            <a:ext cx="256032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1–2 are investment, not profit years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 habit formation takes 3–5 seasons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may poach MBL breakout stars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 quality perception vs. NBA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patience under losses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Market-by-market execution variance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804672"/>
            <a:ext cx="2743200" cy="34747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26480" y="80467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VERDICT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26480" y="1152144"/>
            <a:ext cx="2743200" cy="352044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243584"/>
            <a:ext cx="256032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 with the right ownership groups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 deal provides essential revenue floor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commitment is non-negotiable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as complementary, not rival to NBA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Break-even expected Year 4; surplus Year 5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MLS and USFL precedent supports the model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PROSPECTIVE OWNERSHIP GROUPS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8595360" cy="2926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80467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828800" y="804672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/ Group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023360" y="804672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115568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1133856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Baltimore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828800" y="1133856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Kevin Plank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023360" y="1133856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Armour founder — local icon, natural synergy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74320" y="1380744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1399032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Cincinnati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1399032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Paycor/Lindner families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023360" y="1399032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&amp; insurance wealth, Bengals proximity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74320" y="1645920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1664208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Jacksonville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828800" y="166420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 Khan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023360" y="1664208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Jaguars owner — already understands multi-team ops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1911096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65760" y="1929384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Nashville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828800" y="1929384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Thomas Frist Jr.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023360" y="1929384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HCA Healthcare billionaire, civic investment record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74320" y="2176272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65760" y="2194560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Raleigh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828800" y="2194560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Jim Goodnight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023360" y="2194560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 Institute, $12B+ NW, owns local sports land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274320" y="2441448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65760" y="2459736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Pittsburgh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828800" y="2459736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Rooney family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023360" y="2459736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Steelers dynasty, multi-sport credibility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274320" y="2706624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65760" y="2724912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Tampa Bay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828800" y="2724912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Jeff Vinik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023360" y="2724912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Lightning owner — knows Tampa market cold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74320" y="2971800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65760" y="2990088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Austin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1828800" y="299008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Dell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023360" y="2990088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 Technologies — tech money, local roots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74320" y="3236976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65760" y="3255264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Kansas City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828800" y="3255264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 family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4023360" y="3255264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Chiefs + Sporting KC — sports-first ownership group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274320" y="3502152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365760" y="3520440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Vegas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1828800" y="3520440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Fertitta family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023360" y="3520440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 Casinos, hospitality &amp; entertainment aligned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274320" y="3767328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365760" y="3785616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Diego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1828800" y="3785616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Ernest Rady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4023360" y="3785616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America's Bank, $2B+ NW, San Diego philanthropist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274320" y="4032504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365760" y="4050792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Jose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1828800" y="4050792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VC Consortium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4023360" y="4050792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 Hill Road investors — Jensen Huang-tier wealth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274320" y="4297680"/>
            <a:ext cx="8595360" cy="24688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365760" y="4315968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Seattle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1828800" y="431596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Hansen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4023360" y="4315968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Spent years pursuing NBA return for Seattle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74320" y="4562856"/>
            <a:ext cx="8595360" cy="24688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365760" y="4581144"/>
            <a:ext cx="1371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 Louis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1828800" y="4581144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Andrew Taylor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4023360" y="4581144"/>
            <a:ext cx="4663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Holdings — civic champion, sports history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5-YEAR REVENUE FORECAST (LEAGUE-WIDE)</a:t>
            </a:r>
            <a:endParaRPr lang="en-US" sz="18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274320" y="868680"/>
          <a:ext cx="548640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6035040" y="868680"/>
            <a:ext cx="2834640" cy="62179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126480" y="905256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223760" y="90525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$118M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126480" y="117957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league revenue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6035040" y="1581912"/>
            <a:ext cx="2834640" cy="62179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126480" y="161848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223760" y="16184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$151M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126480" y="189280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league revenue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6035040" y="2295144"/>
            <a:ext cx="2834640" cy="62179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126480" y="233172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7223760" y="233172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$188M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126480" y="2606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league revenue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6035040" y="3008376"/>
            <a:ext cx="2834640" cy="621792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126480" y="30449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4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223760" y="304495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$224M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126480" y="331927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league revenue</a:t>
            </a:r>
            <a:endParaRPr lang="en-US" sz="800" dirty="0"/>
          </a:p>
        </p:txBody>
      </p:sp>
      <p:sp>
        <p:nvSpPr>
          <p:cNvPr id="23" name="Shape 20"/>
          <p:cNvSpPr/>
          <p:nvPr/>
        </p:nvSpPr>
        <p:spPr>
          <a:xfrm>
            <a:off x="6035040" y="3721608"/>
            <a:ext cx="2834640" cy="621792"/>
          </a:xfrm>
          <a:prstGeom prst="rect">
            <a:avLst/>
          </a:prstGeom>
          <a:solidFill>
            <a:srgbClr val="1E2761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126480" y="3758184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5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7223760" y="37581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$268M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6126480" y="40325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league revenue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274320" y="46451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 ~$1.4B cumulative (Y1–Y5). Break-even Year 4; surplus generation begins Year 5.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LEAGUE SPONSORSHIP STRATEGY — NBA COMPETITOR TARGETS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8595360" cy="2926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8046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286000" y="80467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Has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120640" y="804672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MBL Targets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115568"/>
            <a:ext cx="8595360" cy="512064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11887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/ Payments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286000" y="1188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Amex, Chase, Socios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074920" y="1188720"/>
            <a:ext cx="36576" cy="3657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212080" y="11887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Visa or Mastercard, Bank of America, Sorare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" y="1682496"/>
            <a:ext cx="859536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175564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/ Telecom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286000" y="17556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Pixel, AT&amp;T, Microsoft, SAP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074920" y="1755648"/>
            <a:ext cx="36576" cy="3657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212080" y="175564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Samsung, T-Mobile or Verizon, Salesforce, Oracle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760" y="2322576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Food, Beverage &amp; Spirits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286000" y="232257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Coca-Cola, Michelob Ultra, Hennessy, Gatorade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074920" y="2322576"/>
            <a:ext cx="36576" cy="3657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212080" y="2322576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PepsiCo, Coors Light, Jack Daniel's, BODYARMOR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74320" y="2816352"/>
            <a:ext cx="859536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65760" y="288950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&amp; Auto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286000" y="288950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CarMax, State Farm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074920" y="2889504"/>
            <a:ext cx="36576" cy="3657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212080" y="2889504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AutoNation or Carvana, Allstate or Progressive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3383280"/>
            <a:ext cx="8595360" cy="512064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65760" y="3456432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Betting / Fantasy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2286000" y="345643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DraftKings, FanDuel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074920" y="3456432"/>
            <a:ext cx="36576" cy="3657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212080" y="3456432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BetMGM or Caesars, Yahoo Fantasy / ESPN Bet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274320" y="3950208"/>
            <a:ext cx="8595360" cy="51206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365760" y="402336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Airline &amp; Apparel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2286000" y="4023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Emirates, Nike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074920" y="4023360"/>
            <a:ext cx="36576" cy="3657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5212080" y="402336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or United, Adidas or Under Armour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274320" y="4617720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Armour: Baltimore HQ — potential owner AND sponsor with built-in narrative to challenge Nike.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SPONSORSHIP STRATEGY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team signs deals with the 10 largest companies in their market — excluding any firm with an existing NBA sponsorship. Representative examples: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325880"/>
            <a:ext cx="4114800" cy="102412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325880"/>
            <a:ext cx="411480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BALTIMORE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65760" y="1609344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 Rowe Price, Leidos, McCormick &amp; Co., M&amp;T Bank, Johns Hopkins Health, Under Armour, BGE/Exelon, Sinclair Broadcast, Black &amp; Decker/Stanley, CareFirst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4114800" cy="102412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754880" y="1325880"/>
            <a:ext cx="411480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46320" y="132588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AUSTIN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46320" y="1609344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 Technologies, Tesla, Oracle, Indeed/Glassdoor, Whole Foods (Amazon), Applied Materials, NXP Semiconductors, H-E-B, Yeti, CBRE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74320" y="2441448"/>
            <a:ext cx="4114800" cy="102412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74320" y="2441448"/>
            <a:ext cx="411480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244144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SEATTLE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65760" y="2724912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Amazon, Boeing, Starbucks, Costco, Nordstrom, Alaska Airlines, REI, Weyerhaeuser, Expedia, T-Mobile (local HQ)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754880" y="2441448"/>
            <a:ext cx="4114800" cy="102412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54880" y="2441448"/>
            <a:ext cx="411480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846320" y="244144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LAS VEGAS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46320" y="2724912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 Resorts, Las Vegas Sands, Wynn Resorts, Boyd Gaming, Southwest Airlines, NV Energy, Station Casinos, Republic Services, Allegiant, Las Vegas Convention Authority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74320" y="3557016"/>
            <a:ext cx="4114800" cy="102412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74320" y="3557016"/>
            <a:ext cx="411480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65760" y="355701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NASHVILLE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65760" y="3840480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HCA Healthcare, Bridgestone Americas, Dollar General, Asurion, Genesco, Tractor Supply, LifePoint Health, AllianceBernstein, Delek Group, Envision Healthcare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754880" y="3557016"/>
            <a:ext cx="4114800" cy="1024128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754880" y="3557016"/>
            <a:ext cx="4114800" cy="2560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846320" y="355701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KANSAS CITY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46320" y="3840480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H&amp;R Block, Cerner/Oracle Health, Hallmark Cards, Burns &amp; McDonnell, Evergy, BNSF Railway, Commerce Bancshares, Garmin (regional), AMC Theatres, VinFast USA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74320" y="4626864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local sponsorship contribution: $28M (Y1) → $58M (Y5) league-wide.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74320" y="4873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849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BASKETBALL LEAGUE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74320" y="91440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TALENT STRATEGY &amp; ROSTER CONSTRUCTION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841248"/>
            <a:ext cx="164592" cy="777240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841248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NBA Reserves &amp; Vets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133856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Players earning $3–6M in NBA become $6–9M MBL starters. Career extension for proven contributors. Immediate credibility for new franchises.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1810512"/>
            <a:ext cx="164592" cy="777240"/>
          </a:xfrm>
          <a:prstGeom prst="rect">
            <a:avLst/>
          </a:prstGeom>
          <a:solidFill>
            <a:srgbClr val="1D6A4A"/>
          </a:solidFill>
          <a:ln w="12700">
            <a:solidFill>
              <a:srgbClr val="1D6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1810512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European Stars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210312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Euroleague MVPs and All-Stars (De Colo, Belinelli, Pangos) bring international fandom, technical skill, and proven winning culture.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779776"/>
            <a:ext cx="164592" cy="77724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2779776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G-League Pipeline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3072384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Players stuck in limbo at $35K–$600K become fully paid MBL professionals. High athletic ceiling, hungry competitors, team-first mentality.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74320" y="3749040"/>
            <a:ext cx="164592" cy="777240"/>
          </a:xfrm>
          <a:prstGeom prst="rect">
            <a:avLst/>
          </a:prstGeom>
          <a:solidFill>
            <a:srgbClr val="8B2020"/>
          </a:solidFill>
          <a:ln w="12700">
            <a:solidFill>
              <a:srgbClr val="8B2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749040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Draft-Eligible Prospects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041648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4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NBA draft-eligible players who go undrafted or late-round selections choose MBL over G-League for immediate starting roles and market-rate pay.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4320" y="4572000"/>
            <a:ext cx="8595360" cy="274320"/>
          </a:xfrm>
          <a:prstGeom prst="rect">
            <a:avLst/>
          </a:prstGeom>
          <a:solidFill>
            <a:srgbClr val="EEF2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4599432"/>
            <a:ext cx="8412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Operations: NBA assistant coaches → Head coaches. NBA/MLB/NFL assistant GMs → MBL GMs. Central office from league-office assistants (NBA, NFL, MLB, MLS, NHL).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3650</Words>
  <Application>Microsoft Office PowerPoint</Application>
  <PresentationFormat>On-screen Show (16:9)</PresentationFormat>
  <Paragraphs>1487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 Basketball League — Concept &amp; Viability</dc:title>
  <dc:subject>PptxGenJS Presentation</dc:subject>
  <dc:creator>PptxGenJS</dc:creator>
  <cp:lastModifiedBy>Chris Stoner</cp:lastModifiedBy>
  <cp:revision>1</cp:revision>
  <dcterms:created xsi:type="dcterms:W3CDTF">2026-05-28T18:48:17Z</dcterms:created>
  <dcterms:modified xsi:type="dcterms:W3CDTF">2026-05-28T18:55:28Z</dcterms:modified>
</cp:coreProperties>
</file>